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6" r:id="rId2"/>
    <p:sldId id="347" r:id="rId3"/>
    <p:sldId id="348" r:id="rId4"/>
    <p:sldId id="349" r:id="rId5"/>
    <p:sldId id="350" r:id="rId6"/>
    <p:sldId id="272" r:id="rId7"/>
    <p:sldId id="273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C\Desktop\&#1046;&#1080;&#1079;&#1055;&#1048;%20&#1089;&#1118;&#1088;&#1086;&#1074;&#1085;&#1086;&#1084;&#1072;%2025.09.2026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1600" b="1"/>
              <a:t>Fanlarning mantiqiy bog‘liqligi: Ta’lim dasturidagi fanlar bir-birini to‘ldiradi va mantiqiy ketma-ketlikda joylashganmi?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'1'!$C$1</c:f>
              <c:strCache>
                <c:ptCount val="1"/>
                <c:pt idx="0">
                  <c:v>Fanlarning mantiqiy bog‘liqligi: Ta’lim dasturidagi fanlar bir-birini to‘ldiradi va mantiqiy ketma-ketlikda joylashganmi?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FD3-478C-9CF4-583824AAD520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3FD3-478C-9CF4-583824AAD52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FD3-478C-9CF4-583824AAD520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3FD3-478C-9CF4-583824AAD520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FD3-478C-9CF4-583824AAD520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FD3-478C-9CF4-583824AAD520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FD3-478C-9CF4-583824AAD52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3FD3-478C-9CF4-583824AAD520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D3-478C-9CF4-583824AAD520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FD3-478C-9CF4-583824AAD520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FD3-478C-9CF4-583824AAD520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FD3-478C-9CF4-583824AAD520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FD3-478C-9CF4-583824AAD520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FD3-478C-9CF4-583824AAD520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D3-478C-9CF4-583824AAD520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FD3-478C-9CF4-583824AAD520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D3-478C-9CF4-583824AAD52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'1'!$A$2:$B$18</c:f>
              <c:strCache>
                <c:ptCount val="17"/>
                <c:pt idx="0">
                  <c:v>Tabiiy tolalar va matoga ishlov berish </c:v>
                </c:pt>
                <c:pt idx="1">
                  <c:v>Arxitekturaviy loyihalash</c:v>
                </c:pt>
                <c:pt idx="2">
                  <c:v>Transport vositalari muhandisligi</c:v>
                </c:pt>
                <c:pt idx="3">
                  <c:v>Komputer va dasturiy injiniring</c:v>
                </c:pt>
                <c:pt idx="4">
                  <c:v>Qishloq xo'jalik va oziq-ovqat mahsulotlarini qayta ishlash</c:v>
                </c:pt>
                <c:pt idx="5">
                  <c:v>Energetika va elektr texnologiyasi</c:v>
                </c:pt>
                <c:pt idx="6">
                  <c:v>Qurilish muhandisligi kafedrasi </c:v>
                </c:pt>
                <c:pt idx="7">
                  <c:v>Ekologiya va atrof muhit muhofazasi</c:v>
                </c:pt>
                <c:pt idx="8">
                  <c:v>Qurilish materiallari  va konstruksiyalari </c:v>
                </c:pt>
                <c:pt idx="9">
                  <c:v>Yo'l muhandisligi</c:v>
                </c:pt>
                <c:pt idx="10">
                  <c:v>Iqtisodiyot va menejment</c:v>
                </c:pt>
                <c:pt idx="11">
                  <c:v>Radioelektronika </c:v>
                </c:pt>
                <c:pt idx="12">
                  <c:v>Muhandislik kommunikatsiyalari</c:v>
                </c:pt>
                <c:pt idx="13">
                  <c:v>Transport logistikasi</c:v>
                </c:pt>
                <c:pt idx="14">
                  <c:v>Kimyo muhandisligi</c:v>
                </c:pt>
                <c:pt idx="15">
                  <c:v>To‘qimachilik mahsulotlarini qayta ishlash</c:v>
                </c:pt>
                <c:pt idx="16">
                  <c:v>Metrologiya va standartlashtirish</c:v>
                </c:pt>
              </c:strCache>
            </c:strRef>
          </c:cat>
          <c:val>
            <c:numRef>
              <c:f>'1'!$C$2:$C$18</c:f>
              <c:numCache>
                <c:formatCode>0.0</c:formatCode>
                <c:ptCount val="17"/>
                <c:pt idx="0">
                  <c:v>4.1428571428571432</c:v>
                </c:pt>
                <c:pt idx="1">
                  <c:v>4.0625</c:v>
                </c:pt>
                <c:pt idx="2">
                  <c:v>4.006756756756757</c:v>
                </c:pt>
                <c:pt idx="3">
                  <c:v>3.9555555555555557</c:v>
                </c:pt>
                <c:pt idx="4">
                  <c:v>3.9452054794520546</c:v>
                </c:pt>
                <c:pt idx="5">
                  <c:v>3.8391608391608392</c:v>
                </c:pt>
                <c:pt idx="6">
                  <c:v>3.8256880733944953</c:v>
                </c:pt>
                <c:pt idx="7">
                  <c:v>3.8163265306122449</c:v>
                </c:pt>
                <c:pt idx="8">
                  <c:v>3.8055555555555554</c:v>
                </c:pt>
                <c:pt idx="9">
                  <c:v>3.7941176470588234</c:v>
                </c:pt>
                <c:pt idx="10">
                  <c:v>3.6711409395973154</c:v>
                </c:pt>
                <c:pt idx="11">
                  <c:v>3.6607142857142856</c:v>
                </c:pt>
                <c:pt idx="12">
                  <c:v>3.6428571428571428</c:v>
                </c:pt>
                <c:pt idx="13">
                  <c:v>3.6075949367088609</c:v>
                </c:pt>
                <c:pt idx="14">
                  <c:v>3.5294117647058822</c:v>
                </c:pt>
                <c:pt idx="15">
                  <c:v>3.4927536231884058</c:v>
                </c:pt>
                <c:pt idx="16">
                  <c:v>3.2962962962962963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3-478C-9CF4-583824AAD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19260815"/>
        <c:axId val="1446006863"/>
      </c:barChart>
      <c:catAx>
        <c:axId val="91926081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6006863"/>
        <c:crosses val="autoZero"/>
        <c:auto val="1"/>
        <c:lblAlgn val="ctr"/>
        <c:lblOffset val="100"/>
        <c:noMultiLvlLbl val="0"/>
      </c:catAx>
      <c:valAx>
        <c:axId val="144600686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192608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'2'!$C$2</c:f>
              <c:strCache>
                <c:ptCount val="1"/>
                <c:pt idx="0">
                  <c:v>Mazmunning zamonaviyligi: Fanlar bo‘yicha berilayotgan bilimlar sohadagi so‘nggi texnologiya va yangiliklarga mos keladimi?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9EF2-4474-826B-B3892BFD84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EF2-4474-826B-B3892BFD84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EF2-4474-826B-B3892BFD84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EF2-4474-826B-B3892BFD84E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EF2-4474-826B-B3892BFD84E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EF2-4474-826B-B3892BFD84EE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EF2-4474-826B-B3892BFD84EE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EF2-4474-826B-B3892BFD84E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F2-4474-826B-B3892BFD84EE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EF2-4474-826B-B3892BFD84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F2-4474-826B-B3892BFD84EE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9EF2-4474-826B-B3892BFD84EE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F2-4474-826B-B3892BFD84EE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EF2-4474-826B-B3892BFD84EE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F2-4474-826B-B3892BFD84EE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EF2-4474-826B-B3892BFD84EE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F2-4474-826B-B3892BFD84E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'2'!$A$3:$B$19</c:f>
              <c:multiLvlStrCache>
                <c:ptCount val="17"/>
                <c:lvl>
                  <c:pt idx="0">
                    <c:v>Arxitekturaviy loyihalash</c:v>
                  </c:pt>
                  <c:pt idx="1">
                    <c:v>Tabiiy tolalar va matoga ishlov berish </c:v>
                  </c:pt>
                  <c:pt idx="2">
                    <c:v>Transport vositalari muhandisligi</c:v>
                  </c:pt>
                  <c:pt idx="3">
                    <c:v>Yo'l muhandisligi</c:v>
                  </c:pt>
                  <c:pt idx="4">
                    <c:v>Qishloq xo'jalik va oziq-ovqat mahsulotlarini qayta ishlash</c:v>
                  </c:pt>
                  <c:pt idx="5">
                    <c:v>Qurilish muhandisligi kafedrasi </c:v>
                  </c:pt>
                  <c:pt idx="6">
                    <c:v>Qurilish materiallari  va konstruksiyalari </c:v>
                  </c:pt>
                  <c:pt idx="7">
                    <c:v>Komputer va dasturiy injiniring</c:v>
                  </c:pt>
                  <c:pt idx="8">
                    <c:v>Energetika va elektr texnologiyasi</c:v>
                  </c:pt>
                  <c:pt idx="9">
                    <c:v>Ekologiya va atrof muhit muhofazasi</c:v>
                  </c:pt>
                  <c:pt idx="10">
                    <c:v>Transport logistikasi</c:v>
                  </c:pt>
                  <c:pt idx="11">
                    <c:v>Muhandislik kommunikatsiyalari</c:v>
                  </c:pt>
                  <c:pt idx="12">
                    <c:v>Iqtisodiyot va menejment</c:v>
                  </c:pt>
                  <c:pt idx="13">
                    <c:v>Radioelektronika </c:v>
                  </c:pt>
                  <c:pt idx="14">
                    <c:v>To‘qimachilik mahsulotlarini qayta ishlash</c:v>
                  </c:pt>
                  <c:pt idx="15">
                    <c:v>Metrologiya va standartlashtirish</c:v>
                  </c:pt>
                  <c:pt idx="16">
                    <c:v>Kimyo muhandisligi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'2'!$C$3:$C$19</c:f>
              <c:numCache>
                <c:formatCode>0.0</c:formatCode>
                <c:ptCount val="17"/>
                <c:pt idx="0">
                  <c:v>4.125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3.9589041095890409</c:v>
                </c:pt>
                <c:pt idx="5">
                  <c:v>3.8532110091743119</c:v>
                </c:pt>
                <c:pt idx="6">
                  <c:v>3.8333333333333335</c:v>
                </c:pt>
                <c:pt idx="7">
                  <c:v>3.7708333333333335</c:v>
                </c:pt>
                <c:pt idx="8">
                  <c:v>3.7622377622377621</c:v>
                </c:pt>
                <c:pt idx="9">
                  <c:v>3.7346938775510203</c:v>
                </c:pt>
                <c:pt idx="10">
                  <c:v>3.6582278481012658</c:v>
                </c:pt>
                <c:pt idx="11">
                  <c:v>3.6428571428571428</c:v>
                </c:pt>
                <c:pt idx="12">
                  <c:v>3.6375838926174495</c:v>
                </c:pt>
                <c:pt idx="13">
                  <c:v>3.625</c:v>
                </c:pt>
                <c:pt idx="14">
                  <c:v>3.5362318840579712</c:v>
                </c:pt>
                <c:pt idx="15">
                  <c:v>3.4444444444444446</c:v>
                </c:pt>
                <c:pt idx="16">
                  <c:v>3.4411764705882355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F2-4474-826B-B3892BFD84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30553327"/>
        <c:axId val="1455011359"/>
      </c:barChart>
      <c:catAx>
        <c:axId val="630553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5011359"/>
        <c:crosses val="autoZero"/>
        <c:auto val="1"/>
        <c:lblAlgn val="ctr"/>
        <c:lblOffset val="100"/>
        <c:noMultiLvlLbl val="0"/>
      </c:catAx>
      <c:valAx>
        <c:axId val="145501135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3055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'3'!$C$2</c:f>
              <c:strCache>
                <c:ptCount val="1"/>
                <c:pt idx="0">
                  <c:v>Amaliy yo‘naltirilganlik: Dasturdagi amaliy mashg‘ulotlar nazariy bilimlarni mustahkamlash uchun yetarlimi?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345B-43C0-96CD-4CE35893E8F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345B-43C0-96CD-4CE35893E8F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345B-43C0-96CD-4CE35893E8F2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345B-43C0-96CD-4CE35893E8F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345B-43C0-96CD-4CE35893E8F2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345B-43C0-96CD-4CE35893E8F2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45B-43C0-96CD-4CE35893E8F2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345B-43C0-96CD-4CE35893E8F2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45B-43C0-96CD-4CE35893E8F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345B-43C0-96CD-4CE35893E8F2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45B-43C0-96CD-4CE35893E8F2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45B-43C0-96CD-4CE35893E8F2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45B-43C0-96CD-4CE35893E8F2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45B-43C0-96CD-4CE35893E8F2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45B-43C0-96CD-4CE35893E8F2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45B-43C0-96CD-4CE35893E8F2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45B-43C0-96CD-4CE35893E8F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'3'!$A$3:$B$19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Arxitekturaviy loyihalash</c:v>
                  </c:pt>
                  <c:pt idx="2">
                    <c:v>Yo'l muhandisligi</c:v>
                  </c:pt>
                  <c:pt idx="3">
                    <c:v>Transport vositalari muhandisligi</c:v>
                  </c:pt>
                  <c:pt idx="4">
                    <c:v>Qishloq xo'jalik va oziq-ovqat mahsulotlarini qayta ishlash</c:v>
                  </c:pt>
                  <c:pt idx="5">
                    <c:v>Energetika va elektr texnologiyasi</c:v>
                  </c:pt>
                  <c:pt idx="6">
                    <c:v>Qurilish muhandisligi kafedrasi </c:v>
                  </c:pt>
                  <c:pt idx="7">
                    <c:v>Komputer va dasturiy injiniring</c:v>
                  </c:pt>
                  <c:pt idx="8">
                    <c:v>Qurilish materiallari  va konstruksiyalari </c:v>
                  </c:pt>
                  <c:pt idx="9">
                    <c:v>To‘qimachilik mahsulotlarini qayta ishlash</c:v>
                  </c:pt>
                  <c:pt idx="10">
                    <c:v>Muhandislik kommunikatsiyalari</c:v>
                  </c:pt>
                  <c:pt idx="11">
                    <c:v>Transport logistikasi</c:v>
                  </c:pt>
                  <c:pt idx="12">
                    <c:v>Ekologiya va atrof muhit muhofazasi</c:v>
                  </c:pt>
                  <c:pt idx="13">
                    <c:v>Iqtisodiyot va menejment</c:v>
                  </c:pt>
                  <c:pt idx="14">
                    <c:v>Kimyo muhandisligi</c:v>
                  </c:pt>
                  <c:pt idx="15">
                    <c:v>Radioelektronika </c:v>
                  </c:pt>
                  <c:pt idx="16">
                    <c:v>Metrologiya va standartlashtirish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'3'!$C$3:$C$19</c:f>
              <c:numCache>
                <c:formatCode>0.0</c:formatCode>
                <c:ptCount val="17"/>
                <c:pt idx="0">
                  <c:v>4.1428571428571432</c:v>
                </c:pt>
                <c:pt idx="1">
                  <c:v>4.020833333333333</c:v>
                </c:pt>
                <c:pt idx="2">
                  <c:v>3.9705882352941178</c:v>
                </c:pt>
                <c:pt idx="3">
                  <c:v>3.9189189189189189</c:v>
                </c:pt>
                <c:pt idx="4">
                  <c:v>3.8904109589041096</c:v>
                </c:pt>
                <c:pt idx="5">
                  <c:v>3.8811188811188813</c:v>
                </c:pt>
                <c:pt idx="6">
                  <c:v>3.8532110091743119</c:v>
                </c:pt>
                <c:pt idx="7">
                  <c:v>3.7212885154061621</c:v>
                </c:pt>
                <c:pt idx="8">
                  <c:v>3.6944444444444446</c:v>
                </c:pt>
                <c:pt idx="9">
                  <c:v>3.6666666666666665</c:v>
                </c:pt>
                <c:pt idx="10">
                  <c:v>3.6428571428571428</c:v>
                </c:pt>
                <c:pt idx="11">
                  <c:v>3.6329113924050631</c:v>
                </c:pt>
                <c:pt idx="12">
                  <c:v>3.6122448979591835</c:v>
                </c:pt>
                <c:pt idx="13">
                  <c:v>3.6040268456375837</c:v>
                </c:pt>
                <c:pt idx="14">
                  <c:v>3.5735294117647061</c:v>
                </c:pt>
                <c:pt idx="15">
                  <c:v>3.5714285714285716</c:v>
                </c:pt>
                <c:pt idx="16">
                  <c:v>3.1481481481481484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5B-43C0-96CD-4CE35893E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2772111"/>
        <c:axId val="1455010527"/>
      </c:barChart>
      <c:catAx>
        <c:axId val="17327721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55010527"/>
        <c:crosses val="autoZero"/>
        <c:auto val="1"/>
        <c:lblAlgn val="ctr"/>
        <c:lblOffset val="100"/>
        <c:noMultiLvlLbl val="0"/>
      </c:catAx>
      <c:valAx>
        <c:axId val="14550105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327721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'4'!$C$2</c:f>
              <c:strCache>
                <c:ptCount val="1"/>
                <c:pt idx="0">
                  <c:v>Fanlarning mantiqiy bog‘liqligi: Ta’lim dasturidagi fanlar bir-birini to‘ldiradi va mantiqiy ketma-ketlikda joylashganmi?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'4'!$A$3:$B$19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Qishloq xo'jalik va oziq-ovqat mahsulotlarini qayta ishlash</c:v>
                  </c:pt>
                  <c:pt idx="2">
                    <c:v>Arxitekturaviy loyihalash</c:v>
                  </c:pt>
                  <c:pt idx="3">
                    <c:v>Transport vositalari muhandisligi</c:v>
                  </c:pt>
                  <c:pt idx="4">
                    <c:v>Yo'l muhandisligi</c:v>
                  </c:pt>
                  <c:pt idx="5">
                    <c:v>Qurilish muhandisligi kafedrasi </c:v>
                  </c:pt>
                  <c:pt idx="6">
                    <c:v>Qurilish materiallari  va konstruksiyalari </c:v>
                  </c:pt>
                  <c:pt idx="7">
                    <c:v>Energetika va elektr texnologiyasi</c:v>
                  </c:pt>
                  <c:pt idx="8">
                    <c:v>Komputer va dasturiy injiniring</c:v>
                  </c:pt>
                  <c:pt idx="9">
                    <c:v>Muhandislik kommunikatsiyalari</c:v>
                  </c:pt>
                  <c:pt idx="10">
                    <c:v>Ekologiya va atrof muhit muhofazasi</c:v>
                  </c:pt>
                  <c:pt idx="11">
                    <c:v>Transport logistikasi</c:v>
                  </c:pt>
                  <c:pt idx="12">
                    <c:v>Radioelektronika </c:v>
                  </c:pt>
                  <c:pt idx="13">
                    <c:v>Kimyo muhandisligi</c:v>
                  </c:pt>
                  <c:pt idx="14">
                    <c:v>To‘qimachilik mahsulotlarini qayta ishlash</c:v>
                  </c:pt>
                  <c:pt idx="15">
                    <c:v>Iqtisodiyot va menejment</c:v>
                  </c:pt>
                  <c:pt idx="16">
                    <c:v>Metrologiya va standartlashtirish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'4'!$C$3:$C$19</c:f>
            </c:numRef>
          </c:val>
          <c:extLst>
            <c:ext xmlns:c16="http://schemas.microsoft.com/office/drawing/2014/chart" uri="{C3380CC4-5D6E-409C-BE32-E72D297353CC}">
              <c16:uniqueId val="{00000000-BF7F-4C5B-83E1-80B317AD1A43}"/>
            </c:ext>
          </c:extLst>
        </c:ser>
        <c:ser>
          <c:idx val="1"/>
          <c:order val="1"/>
          <c:tx>
            <c:strRef>
              <c:f>'4'!$D$2</c:f>
              <c:strCache>
                <c:ptCount val="1"/>
                <c:pt idx="0">
                  <c:v>Mazmunning zamonaviyligi: Fanlar bo‘yicha berilayotgan bilimlar sohadagi so‘nggi texnologiya va yangiliklarga mos keladimi?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'4'!$A$3:$B$19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Qishloq xo'jalik va oziq-ovqat mahsulotlarini qayta ishlash</c:v>
                  </c:pt>
                  <c:pt idx="2">
                    <c:v>Arxitekturaviy loyihalash</c:v>
                  </c:pt>
                  <c:pt idx="3">
                    <c:v>Transport vositalari muhandisligi</c:v>
                  </c:pt>
                  <c:pt idx="4">
                    <c:v>Yo'l muhandisligi</c:v>
                  </c:pt>
                  <c:pt idx="5">
                    <c:v>Qurilish muhandisligi kafedrasi </c:v>
                  </c:pt>
                  <c:pt idx="6">
                    <c:v>Qurilish materiallari  va konstruksiyalari </c:v>
                  </c:pt>
                  <c:pt idx="7">
                    <c:v>Energetika va elektr texnologiyasi</c:v>
                  </c:pt>
                  <c:pt idx="8">
                    <c:v>Komputer va dasturiy injiniring</c:v>
                  </c:pt>
                  <c:pt idx="9">
                    <c:v>Muhandislik kommunikatsiyalari</c:v>
                  </c:pt>
                  <c:pt idx="10">
                    <c:v>Ekologiya va atrof muhit muhofazasi</c:v>
                  </c:pt>
                  <c:pt idx="11">
                    <c:v>Transport logistikasi</c:v>
                  </c:pt>
                  <c:pt idx="12">
                    <c:v>Radioelektronika </c:v>
                  </c:pt>
                  <c:pt idx="13">
                    <c:v>Kimyo muhandisligi</c:v>
                  </c:pt>
                  <c:pt idx="14">
                    <c:v>To‘qimachilik mahsulotlarini qayta ishlash</c:v>
                  </c:pt>
                  <c:pt idx="15">
                    <c:v>Iqtisodiyot va menejment</c:v>
                  </c:pt>
                  <c:pt idx="16">
                    <c:v>Metrologiya va standartlashtirish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'4'!$D$3:$D$19</c:f>
            </c:numRef>
          </c:val>
          <c:extLst>
            <c:ext xmlns:c16="http://schemas.microsoft.com/office/drawing/2014/chart" uri="{C3380CC4-5D6E-409C-BE32-E72D297353CC}">
              <c16:uniqueId val="{00000001-BF7F-4C5B-83E1-80B317AD1A43}"/>
            </c:ext>
          </c:extLst>
        </c:ser>
        <c:ser>
          <c:idx val="2"/>
          <c:order val="2"/>
          <c:tx>
            <c:strRef>
              <c:f>'4'!$E$2</c:f>
              <c:strCache>
                <c:ptCount val="1"/>
                <c:pt idx="0">
                  <c:v>Amaliy yo‘naltirilganlik: Dasturdagi amaliy mashg‘ulotlar nazariy bilimlarni mustahkamlash uchun yetarlimi?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'4'!$A$3:$B$19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Qishloq xo'jalik va oziq-ovqat mahsulotlarini qayta ishlash</c:v>
                  </c:pt>
                  <c:pt idx="2">
                    <c:v>Arxitekturaviy loyihalash</c:v>
                  </c:pt>
                  <c:pt idx="3">
                    <c:v>Transport vositalari muhandisligi</c:v>
                  </c:pt>
                  <c:pt idx="4">
                    <c:v>Yo'l muhandisligi</c:v>
                  </c:pt>
                  <c:pt idx="5">
                    <c:v>Qurilish muhandisligi kafedrasi </c:v>
                  </c:pt>
                  <c:pt idx="6">
                    <c:v>Qurilish materiallari  va konstruksiyalari </c:v>
                  </c:pt>
                  <c:pt idx="7">
                    <c:v>Energetika va elektr texnologiyasi</c:v>
                  </c:pt>
                  <c:pt idx="8">
                    <c:v>Komputer va dasturiy injiniring</c:v>
                  </c:pt>
                  <c:pt idx="9">
                    <c:v>Muhandislik kommunikatsiyalari</c:v>
                  </c:pt>
                  <c:pt idx="10">
                    <c:v>Ekologiya va atrof muhit muhofazasi</c:v>
                  </c:pt>
                  <c:pt idx="11">
                    <c:v>Transport logistikasi</c:v>
                  </c:pt>
                  <c:pt idx="12">
                    <c:v>Radioelektronika </c:v>
                  </c:pt>
                  <c:pt idx="13">
                    <c:v>Kimyo muhandisligi</c:v>
                  </c:pt>
                  <c:pt idx="14">
                    <c:v>To‘qimachilik mahsulotlarini qayta ishlash</c:v>
                  </c:pt>
                  <c:pt idx="15">
                    <c:v>Iqtisodiyot va menejment</c:v>
                  </c:pt>
                  <c:pt idx="16">
                    <c:v>Metrologiya va standartlashtirish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'4'!$E$3:$E$19</c:f>
            </c:numRef>
          </c:val>
          <c:extLst>
            <c:ext xmlns:c16="http://schemas.microsoft.com/office/drawing/2014/chart" uri="{C3380CC4-5D6E-409C-BE32-E72D297353CC}">
              <c16:uniqueId val="{00000002-BF7F-4C5B-83E1-80B317AD1A43}"/>
            </c:ext>
          </c:extLst>
        </c:ser>
        <c:ser>
          <c:idx val="3"/>
          <c:order val="3"/>
          <c:tx>
            <c:strRef>
              <c:f>'4'!$F$2</c:f>
              <c:strCache>
                <c:ptCount val="1"/>
                <c:pt idx="0">
                  <c:v>Mustaqil ta’lim: Mustaqil ish topshiriqlari ijodiy fikrlashga va fanni chuqurroq o‘rganishga yordam beradimi?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BF7F-4C5B-83E1-80B317AD1A4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F7F-4C5B-83E1-80B317AD1A4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BF7F-4C5B-83E1-80B317AD1A4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F7F-4C5B-83E1-80B317AD1A4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F7F-4C5B-83E1-80B317AD1A4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F7F-4C5B-83E1-80B317AD1A4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BF7F-4C5B-83E1-80B317AD1A4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F7F-4C5B-83E1-80B317AD1A4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BF7F-4C5B-83E1-80B317AD1A43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7F-4C5B-83E1-80B317AD1A4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BF7F-4C5B-83E1-80B317AD1A43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7F-4C5B-83E1-80B317AD1A43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F7F-4C5B-83E1-80B317AD1A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'4'!$A$3:$B$19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Qishloq xo'jalik va oziq-ovqat mahsulotlarini qayta ishlash</c:v>
                  </c:pt>
                  <c:pt idx="2">
                    <c:v>Arxitekturaviy loyihalash</c:v>
                  </c:pt>
                  <c:pt idx="3">
                    <c:v>Transport vositalari muhandisligi</c:v>
                  </c:pt>
                  <c:pt idx="4">
                    <c:v>Yo'l muhandisligi</c:v>
                  </c:pt>
                  <c:pt idx="5">
                    <c:v>Qurilish muhandisligi kafedrasi </c:v>
                  </c:pt>
                  <c:pt idx="6">
                    <c:v>Qurilish materiallari  va konstruksiyalari </c:v>
                  </c:pt>
                  <c:pt idx="7">
                    <c:v>Energetika va elektr texnologiyasi</c:v>
                  </c:pt>
                  <c:pt idx="8">
                    <c:v>Komputer va dasturiy injiniring</c:v>
                  </c:pt>
                  <c:pt idx="9">
                    <c:v>Muhandislik kommunikatsiyalari</c:v>
                  </c:pt>
                  <c:pt idx="10">
                    <c:v>Ekologiya va atrof muhit muhofazasi</c:v>
                  </c:pt>
                  <c:pt idx="11">
                    <c:v>Transport logistikasi</c:v>
                  </c:pt>
                  <c:pt idx="12">
                    <c:v>Radioelektronika </c:v>
                  </c:pt>
                  <c:pt idx="13">
                    <c:v>Kimyo muhandisligi</c:v>
                  </c:pt>
                  <c:pt idx="14">
                    <c:v>To‘qimachilik mahsulotlarini qayta ishlash</c:v>
                  </c:pt>
                  <c:pt idx="15">
                    <c:v>Iqtisodiyot va menejment</c:v>
                  </c:pt>
                  <c:pt idx="16">
                    <c:v>Metrologiya va standartlashtirish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'4'!$F$3:$F$19</c:f>
              <c:numCache>
                <c:formatCode>0.0</c:formatCode>
                <c:ptCount val="17"/>
                <c:pt idx="0">
                  <c:v>4.333333333333333</c:v>
                </c:pt>
                <c:pt idx="1">
                  <c:v>4.1643835616438354</c:v>
                </c:pt>
                <c:pt idx="2">
                  <c:v>4.135416666666667</c:v>
                </c:pt>
                <c:pt idx="3">
                  <c:v>3.9729729729729728</c:v>
                </c:pt>
                <c:pt idx="4">
                  <c:v>3.9411764705882355</c:v>
                </c:pt>
                <c:pt idx="5">
                  <c:v>3.8715596330275228</c:v>
                </c:pt>
                <c:pt idx="6">
                  <c:v>3.8333333333333335</c:v>
                </c:pt>
                <c:pt idx="7">
                  <c:v>3.8321678321678321</c:v>
                </c:pt>
                <c:pt idx="8">
                  <c:v>3.7907913165266107</c:v>
                </c:pt>
                <c:pt idx="9">
                  <c:v>3.7857142857142856</c:v>
                </c:pt>
                <c:pt idx="10">
                  <c:v>3.7551020408163267</c:v>
                </c:pt>
                <c:pt idx="11">
                  <c:v>3.6962025316455698</c:v>
                </c:pt>
                <c:pt idx="12">
                  <c:v>3.6607142857142856</c:v>
                </c:pt>
                <c:pt idx="13">
                  <c:v>3.6470588235294117</c:v>
                </c:pt>
                <c:pt idx="14">
                  <c:v>3.5797101449275361</c:v>
                </c:pt>
                <c:pt idx="15">
                  <c:v>3.5704697986577183</c:v>
                </c:pt>
                <c:pt idx="16">
                  <c:v>3.3703703703703702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7F-4C5B-83E1-80B317AD1A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2777311"/>
        <c:axId val="1449287199"/>
      </c:barChart>
      <c:catAx>
        <c:axId val="17327773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49287199"/>
        <c:crosses val="autoZero"/>
        <c:auto val="1"/>
        <c:lblAlgn val="ctr"/>
        <c:lblOffset val="100"/>
        <c:noMultiLvlLbl val="0"/>
      </c:catAx>
      <c:valAx>
        <c:axId val="144928719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32777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'5'!$C$2</c:f>
              <c:strCache>
                <c:ptCount val="1"/>
                <c:pt idx="0">
                  <c:v>Axborot-resurs ta’minoti: Kutubxona va elektron resurslar bazasi fanlarni o‘zlashtirish uchun yetarlimi?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098F-4101-8C08-7047C728DC6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098F-4101-8C08-7047C728DC6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98F-4101-8C08-7047C728DC6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098F-4101-8C08-7047C728DC6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098F-4101-8C08-7047C728DC6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098F-4101-8C08-7047C728DC6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098F-4101-8C08-7047C728DC6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098F-4101-8C08-7047C728DC6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98F-4101-8C08-7047C728DC6F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098F-4101-8C08-7047C728DC6F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98F-4101-8C08-7047C728DC6F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098F-4101-8C08-7047C728DC6F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98F-4101-8C08-7047C728DC6F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98F-4101-8C08-7047C728DC6F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98F-4101-8C08-7047C728DC6F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98F-4101-8C08-7047C728DC6F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8F-4101-8C08-7047C728DC6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'5'!$A$3:$B$19</c:f>
              <c:multiLvlStrCache>
                <c:ptCount val="17"/>
                <c:lvl>
                  <c:pt idx="0">
                    <c:v>Tabiiy tolalar va matoga ishlov berish </c:v>
                  </c:pt>
                  <c:pt idx="1">
                    <c:v>Qurilish materiallari  va konstruksiyalari </c:v>
                  </c:pt>
                  <c:pt idx="2">
                    <c:v>Yo'l muhandisligi</c:v>
                  </c:pt>
                  <c:pt idx="3">
                    <c:v>Transport vositalari muhandisligi</c:v>
                  </c:pt>
                  <c:pt idx="4">
                    <c:v>Arxitekturaviy loyihalash</c:v>
                  </c:pt>
                  <c:pt idx="5">
                    <c:v>Qurilish muhandisligi kafedrasi </c:v>
                  </c:pt>
                  <c:pt idx="6">
                    <c:v>Energetika va elektr texnologiyasi</c:v>
                  </c:pt>
                  <c:pt idx="7">
                    <c:v>Komputer va dasturiy injiniring</c:v>
                  </c:pt>
                  <c:pt idx="8">
                    <c:v>Radioelektronika </c:v>
                  </c:pt>
                  <c:pt idx="9">
                    <c:v>Qishloq xo'jalik va oziq-ovqat mahsulotlarini qayta ishlash</c:v>
                  </c:pt>
                  <c:pt idx="10">
                    <c:v>Ekologiya va atrof muhit muhofazasi</c:v>
                  </c:pt>
                  <c:pt idx="11">
                    <c:v>Muhandislik kommunikatsiyalari</c:v>
                  </c:pt>
                  <c:pt idx="12">
                    <c:v>Kimyo muhandisligi</c:v>
                  </c:pt>
                  <c:pt idx="13">
                    <c:v>Transport logistikasi</c:v>
                  </c:pt>
                  <c:pt idx="14">
                    <c:v>Metrologiya va standartlashtirish</c:v>
                  </c:pt>
                  <c:pt idx="15">
                    <c:v>Iqtisodiyot va menejment</c:v>
                  </c:pt>
                  <c:pt idx="16">
                    <c:v>To‘qimachilik mahsulotlarini qayta ishlash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'5'!$C$3:$C$19</c:f>
              <c:numCache>
                <c:formatCode>0.0</c:formatCode>
                <c:ptCount val="17"/>
                <c:pt idx="0">
                  <c:v>4.1428571428571432</c:v>
                </c:pt>
                <c:pt idx="1">
                  <c:v>4.1388888888888893</c:v>
                </c:pt>
                <c:pt idx="2">
                  <c:v>4.1029411764705879</c:v>
                </c:pt>
                <c:pt idx="3">
                  <c:v>4.0270270270270272</c:v>
                </c:pt>
                <c:pt idx="4">
                  <c:v>3.90625</c:v>
                </c:pt>
                <c:pt idx="5">
                  <c:v>3.8256880733944953</c:v>
                </c:pt>
                <c:pt idx="6">
                  <c:v>3.8181818181818183</c:v>
                </c:pt>
                <c:pt idx="7">
                  <c:v>3.7918417366946775</c:v>
                </c:pt>
                <c:pt idx="8">
                  <c:v>3.7678571428571428</c:v>
                </c:pt>
                <c:pt idx="9">
                  <c:v>3.6849315068493151</c:v>
                </c:pt>
                <c:pt idx="10">
                  <c:v>3.6122448979591835</c:v>
                </c:pt>
                <c:pt idx="11">
                  <c:v>3.6071428571428572</c:v>
                </c:pt>
                <c:pt idx="12">
                  <c:v>3.5882352941176472</c:v>
                </c:pt>
                <c:pt idx="13">
                  <c:v>3.5696202531645569</c:v>
                </c:pt>
                <c:pt idx="14">
                  <c:v>3.5185185185185186</c:v>
                </c:pt>
                <c:pt idx="15">
                  <c:v>3.4563758389261743</c:v>
                </c:pt>
                <c:pt idx="16">
                  <c:v>3.2608695652173911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8F-4101-8C08-7047C728D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32155519"/>
        <c:axId val="912223567"/>
      </c:barChart>
      <c:catAx>
        <c:axId val="16321555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12223567"/>
        <c:crosses val="autoZero"/>
        <c:auto val="1"/>
        <c:lblAlgn val="ctr"/>
        <c:lblOffset val="100"/>
        <c:noMultiLvlLbl val="0"/>
      </c:catAx>
      <c:valAx>
        <c:axId val="912223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2155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'6'!$C$2</c:f>
              <c:strCache>
                <c:ptCount val="1"/>
                <c:pt idx="0">
                  <c:v>Dars jadvalining qulayligi: Mashg‘ulotlar grafigi talabalar uchun qulay va samarali taqsimlanganmi?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ACAA-47B7-9456-5EC2EA62772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ACAA-47B7-9456-5EC2EA62772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ACAA-47B7-9456-5EC2EA62772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ACAA-47B7-9456-5EC2EA62772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ACAA-47B7-9456-5EC2EA62772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ACAA-47B7-9456-5EC2EA62772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ACAA-47B7-9456-5EC2EA62772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CAA-47B7-9456-5EC2EA62772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CAA-47B7-9456-5EC2EA627726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ACAA-47B7-9456-5EC2EA62772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CAA-47B7-9456-5EC2EA62772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CAA-47B7-9456-5EC2EA62772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CAA-47B7-9456-5EC2EA62772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CAA-47B7-9456-5EC2EA627726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CAA-47B7-9456-5EC2EA627726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ACAA-47B7-9456-5EC2EA627726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CAA-47B7-9456-5EC2EA62772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'6'!$A$3:$B$19</c:f>
              <c:multiLvlStrCache>
                <c:ptCount val="17"/>
                <c:lvl>
                  <c:pt idx="0">
                    <c:v>Ekologiya va atrof muhit muhofazasi</c:v>
                  </c:pt>
                  <c:pt idx="1">
                    <c:v>Tabiiy tolalar va matoga ishlov berish </c:v>
                  </c:pt>
                  <c:pt idx="2">
                    <c:v>Arxitekturaviy loyihalash</c:v>
                  </c:pt>
                  <c:pt idx="3">
                    <c:v>Transport vositalari muhandisligi</c:v>
                  </c:pt>
                  <c:pt idx="4">
                    <c:v>Qishloq xo'jalik va oziq-ovqat mahsulotlarini qayta ishlash</c:v>
                  </c:pt>
                  <c:pt idx="5">
                    <c:v>Qurilish materiallari  va konstruksiyalari </c:v>
                  </c:pt>
                  <c:pt idx="6">
                    <c:v>Yo'l muhandisligi</c:v>
                  </c:pt>
                  <c:pt idx="7">
                    <c:v>Qurilish muhandisligi kafedrasi </c:v>
                  </c:pt>
                  <c:pt idx="8">
                    <c:v>Komputer va dasturiy injiniring</c:v>
                  </c:pt>
                  <c:pt idx="9">
                    <c:v>Muhandislik kommunikatsiyalari</c:v>
                  </c:pt>
                  <c:pt idx="10">
                    <c:v>Energetika va elektr texnologiyasi</c:v>
                  </c:pt>
                  <c:pt idx="11">
                    <c:v>Radioelektronika </c:v>
                  </c:pt>
                  <c:pt idx="12">
                    <c:v>Metrologiya va standartlashtirish</c:v>
                  </c:pt>
                  <c:pt idx="13">
                    <c:v>Kimyo muhandisligi</c:v>
                  </c:pt>
                  <c:pt idx="14">
                    <c:v>Iqtisodiyot va menejment</c:v>
                  </c:pt>
                  <c:pt idx="15">
                    <c:v>Transport logistikasi</c:v>
                  </c:pt>
                  <c:pt idx="16">
                    <c:v>To‘qimachilik mahsulotlarini qayta ishlash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'6'!$C$3:$C$19</c:f>
              <c:numCache>
                <c:formatCode>0.0</c:formatCode>
                <c:ptCount val="17"/>
                <c:pt idx="0">
                  <c:v>4.0204081632653059</c:v>
                </c:pt>
                <c:pt idx="1">
                  <c:v>4</c:v>
                </c:pt>
                <c:pt idx="2">
                  <c:v>3.9166666666666665</c:v>
                </c:pt>
                <c:pt idx="3">
                  <c:v>3.8918918918918921</c:v>
                </c:pt>
                <c:pt idx="4">
                  <c:v>3.8904109589041096</c:v>
                </c:pt>
                <c:pt idx="5">
                  <c:v>3.8333333333333335</c:v>
                </c:pt>
                <c:pt idx="6">
                  <c:v>3.75</c:v>
                </c:pt>
                <c:pt idx="7">
                  <c:v>3.7339449541284404</c:v>
                </c:pt>
                <c:pt idx="8">
                  <c:v>3.7314425770308128</c:v>
                </c:pt>
                <c:pt idx="9">
                  <c:v>3.7142857142857144</c:v>
                </c:pt>
                <c:pt idx="10">
                  <c:v>3.6713286713286712</c:v>
                </c:pt>
                <c:pt idx="11">
                  <c:v>3.6071428571428572</c:v>
                </c:pt>
                <c:pt idx="12">
                  <c:v>3.5925925925925926</c:v>
                </c:pt>
                <c:pt idx="13">
                  <c:v>3.5441176470588234</c:v>
                </c:pt>
                <c:pt idx="14">
                  <c:v>3.4832214765100673</c:v>
                </c:pt>
                <c:pt idx="15">
                  <c:v>3.4303797468354431</c:v>
                </c:pt>
                <c:pt idx="16">
                  <c:v>3.347826086956522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A-47B7-9456-5EC2EA627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32143919"/>
        <c:axId val="1830655503"/>
      </c:barChart>
      <c:catAx>
        <c:axId val="163214391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0655503"/>
        <c:crosses val="autoZero"/>
        <c:auto val="1"/>
        <c:lblAlgn val="ctr"/>
        <c:lblOffset val="100"/>
        <c:noMultiLvlLbl val="0"/>
      </c:catAx>
      <c:valAx>
        <c:axId val="183065550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21439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'7'!$C$2</c:f>
              <c:strCache>
                <c:ptCount val="1"/>
                <c:pt idx="0">
                  <c:v>Moddiy-texnik baza: Auditoriyalar va laboratoriya jihozlari zamonaviy talablarga javob beradimi?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828B-4315-8AE5-17AF74AACAB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28B-4315-8AE5-17AF74AACAB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828B-4315-8AE5-17AF74AACAB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28B-4315-8AE5-17AF74AACAB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828B-4315-8AE5-17AF74AACAB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28B-4315-8AE5-17AF74AACAB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828B-4315-8AE5-17AF74AACAB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28B-4315-8AE5-17AF74AACAB6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28B-4315-8AE5-17AF74AACAB6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28B-4315-8AE5-17AF74AACAB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28B-4315-8AE5-17AF74AACAB6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28B-4315-8AE5-17AF74AACAB6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8B-4315-8AE5-17AF74AACAB6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828B-4315-8AE5-17AF74AACAB6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8B-4315-8AE5-17AF74AACAB6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28B-4315-8AE5-17AF74AACAB6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40000"/>
                    <a:lumOff val="6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8B-4315-8AE5-17AF74AACAB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'7'!$A$3:$B$19</c:f>
              <c:multiLvlStrCache>
                <c:ptCount val="17"/>
                <c:lvl>
                  <c:pt idx="0">
                    <c:v>Yo'l muhandisligi</c:v>
                  </c:pt>
                  <c:pt idx="1">
                    <c:v>Qurilish materiallari  va konstruksiyalari </c:v>
                  </c:pt>
                  <c:pt idx="2">
                    <c:v>Muhandislik kommunikatsiyalari</c:v>
                  </c:pt>
                  <c:pt idx="3">
                    <c:v>Transport vositalari muhandisligi</c:v>
                  </c:pt>
                  <c:pt idx="4">
                    <c:v>Komputer va dasturiy injiniring</c:v>
                  </c:pt>
                  <c:pt idx="5">
                    <c:v>Tabiiy tolalar va matoga ishlov berish </c:v>
                  </c:pt>
                  <c:pt idx="6">
                    <c:v>Radioelektronika </c:v>
                  </c:pt>
                  <c:pt idx="7">
                    <c:v>Energetika va elektr texnologiyasi</c:v>
                  </c:pt>
                  <c:pt idx="8">
                    <c:v>Arxitekturaviy loyihalash</c:v>
                  </c:pt>
                  <c:pt idx="9">
                    <c:v>Qurilish muhandisligi kafedrasi </c:v>
                  </c:pt>
                  <c:pt idx="10">
                    <c:v>Metrologiya va standartlashtirish</c:v>
                  </c:pt>
                  <c:pt idx="11">
                    <c:v>Qishloq xo'jalik va oziq-ovqat mahsulotlarini qayta ishlash</c:v>
                  </c:pt>
                  <c:pt idx="12">
                    <c:v>Transport logistikasi</c:v>
                  </c:pt>
                  <c:pt idx="13">
                    <c:v>Kimyo muhandisligi</c:v>
                  </c:pt>
                  <c:pt idx="14">
                    <c:v>Iqtisodiyot va menejment</c:v>
                  </c:pt>
                  <c:pt idx="15">
                    <c:v>To‘qimachilik mahsulotlarini qayta ishlash</c:v>
                  </c:pt>
                  <c:pt idx="16">
                    <c:v>Ekologiya va atrof muhit muhofazasi</c:v>
                  </c:pt>
                </c:lvl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</c:lvl>
              </c:multiLvlStrCache>
            </c:multiLvlStrRef>
          </c:cat>
          <c:val>
            <c:numRef>
              <c:f>'7'!$C$3:$C$19</c:f>
              <c:numCache>
                <c:formatCode>0.0</c:formatCode>
                <c:ptCount val="17"/>
                <c:pt idx="0">
                  <c:v>3.9852941176470589</c:v>
                </c:pt>
                <c:pt idx="1">
                  <c:v>3.9722222222222223</c:v>
                </c:pt>
                <c:pt idx="2">
                  <c:v>3.8571428571428572</c:v>
                </c:pt>
                <c:pt idx="3">
                  <c:v>3.8378378378378377</c:v>
                </c:pt>
                <c:pt idx="4">
                  <c:v>3.8303571428571428</c:v>
                </c:pt>
                <c:pt idx="5">
                  <c:v>3.7619047619047619</c:v>
                </c:pt>
                <c:pt idx="6">
                  <c:v>3.6964285714285716</c:v>
                </c:pt>
                <c:pt idx="7">
                  <c:v>3.6713286713286712</c:v>
                </c:pt>
                <c:pt idx="8">
                  <c:v>3.65625</c:v>
                </c:pt>
                <c:pt idx="9">
                  <c:v>3.6422018348623855</c:v>
                </c:pt>
                <c:pt idx="10">
                  <c:v>3.5185185185185186</c:v>
                </c:pt>
                <c:pt idx="11">
                  <c:v>3.506849315068493</c:v>
                </c:pt>
                <c:pt idx="12">
                  <c:v>3.4430379746835444</c:v>
                </c:pt>
                <c:pt idx="13">
                  <c:v>3.4264705882352939</c:v>
                </c:pt>
                <c:pt idx="14">
                  <c:v>3.3892617449664431</c:v>
                </c:pt>
                <c:pt idx="15">
                  <c:v>3.2898550724637681</c:v>
                </c:pt>
                <c:pt idx="16">
                  <c:v>3.2244897959183674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8B-4315-8AE5-17AF74AAC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736957759"/>
        <c:axId val="1830651343"/>
      </c:barChart>
      <c:catAx>
        <c:axId val="17369577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30651343"/>
        <c:crosses val="autoZero"/>
        <c:auto val="1"/>
        <c:lblAlgn val="ctr"/>
        <c:lblOffset val="100"/>
        <c:noMultiLvlLbl val="0"/>
      </c:catAx>
      <c:valAx>
        <c:axId val="183065134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36957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'8'!$C$2</c:f>
              <c:strCache>
                <c:ptCount val="1"/>
                <c:pt idx="0">
                  <c:v>Akademik maslahat: O‘quv jarayoni va fan tanlashda mas’ul xodimlardan (tyutor, dekanat) o‘z vaqtida yordam olaman.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7AB-4CC5-9E7D-D72C3AD19CE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57AB-4CC5-9E7D-D72C3AD19CE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7AB-4CC5-9E7D-D72C3AD19CE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57AB-4CC5-9E7D-D72C3AD19CE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7AB-4CC5-9E7D-D72C3AD19CEB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57AB-4CC5-9E7D-D72C3AD19CE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7AB-4CC5-9E7D-D72C3AD19CE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57AB-4CC5-9E7D-D72C3AD19CEB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7AB-4CC5-9E7D-D72C3AD19CEB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57AB-4CC5-9E7D-D72C3AD19CEB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7AB-4CC5-9E7D-D72C3AD19CEB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7AB-4CC5-9E7D-D72C3AD19CEB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7AB-4CC5-9E7D-D72C3AD19CEB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7AB-4CC5-9E7D-D72C3AD19CEB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7AB-4CC5-9E7D-D72C3AD19CEB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7AB-4CC5-9E7D-D72C3AD19CEB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7AB-4CC5-9E7D-D72C3AD19C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'8'!$A$3:$B$19</c:f>
              <c:strCache>
                <c:ptCount val="17"/>
                <c:pt idx="0">
                  <c:v>Tabiiy tolalar va matoga ishlov berish </c:v>
                </c:pt>
                <c:pt idx="1">
                  <c:v>Arxitekturaviy loyihalash</c:v>
                </c:pt>
                <c:pt idx="2">
                  <c:v>Transport vositalari muhandisligi</c:v>
                </c:pt>
                <c:pt idx="3">
                  <c:v>Yo'l muhandisligi</c:v>
                </c:pt>
                <c:pt idx="4">
                  <c:v>Qurilish materiallari  va konstruksiyalari </c:v>
                </c:pt>
                <c:pt idx="5">
                  <c:v>Qishloq xo'jalik va oziq-ovqat mahsulotlarini qayta ishlash</c:v>
                </c:pt>
                <c:pt idx="6">
                  <c:v>Muhandislik kommunikatsiyalari</c:v>
                </c:pt>
                <c:pt idx="7">
                  <c:v>Qurilish muhandisligi kafedrasi </c:v>
                </c:pt>
                <c:pt idx="8">
                  <c:v>Komputer va dasturiy injiniring</c:v>
                </c:pt>
                <c:pt idx="9">
                  <c:v>Energetika va elektr texnologiyasi</c:v>
                </c:pt>
                <c:pt idx="10">
                  <c:v>Radioelektronika </c:v>
                </c:pt>
                <c:pt idx="11">
                  <c:v>Iqtisodiyot va menejment</c:v>
                </c:pt>
                <c:pt idx="12">
                  <c:v>Transport logistikasi</c:v>
                </c:pt>
                <c:pt idx="13">
                  <c:v>Ekologiya va atrof muhit muhofazasi</c:v>
                </c:pt>
                <c:pt idx="14">
                  <c:v>Metrologiya va standartlashtirish</c:v>
                </c:pt>
                <c:pt idx="15">
                  <c:v>Kimyo muhandisligi</c:v>
                </c:pt>
                <c:pt idx="16">
                  <c:v>To‘qimachilik mahsulotlarini qayta ishlash</c:v>
                </c:pt>
              </c:strCache>
            </c:strRef>
          </c:cat>
          <c:val>
            <c:numRef>
              <c:f>'8'!$C$3:$C$19</c:f>
              <c:numCache>
                <c:formatCode>0.0</c:formatCode>
                <c:ptCount val="17"/>
                <c:pt idx="0">
                  <c:v>4.2857142857142856</c:v>
                </c:pt>
                <c:pt idx="1">
                  <c:v>4.0625</c:v>
                </c:pt>
                <c:pt idx="2">
                  <c:v>4.0540540540540544</c:v>
                </c:pt>
                <c:pt idx="3">
                  <c:v>4.0441176470588234</c:v>
                </c:pt>
                <c:pt idx="4">
                  <c:v>3.8888888888888888</c:v>
                </c:pt>
                <c:pt idx="5">
                  <c:v>3.8630136986301369</c:v>
                </c:pt>
                <c:pt idx="6">
                  <c:v>3.8571428571428572</c:v>
                </c:pt>
                <c:pt idx="7">
                  <c:v>3.8165137614678901</c:v>
                </c:pt>
                <c:pt idx="8">
                  <c:v>3.7804621848739499</c:v>
                </c:pt>
                <c:pt idx="9">
                  <c:v>3.7692307692307692</c:v>
                </c:pt>
                <c:pt idx="10">
                  <c:v>3.6071428571428572</c:v>
                </c:pt>
                <c:pt idx="11">
                  <c:v>3.5771812080536911</c:v>
                </c:pt>
                <c:pt idx="12">
                  <c:v>3.5569620253164556</c:v>
                </c:pt>
                <c:pt idx="13">
                  <c:v>3.5306122448979593</c:v>
                </c:pt>
                <c:pt idx="14">
                  <c:v>3.4814814814814814</c:v>
                </c:pt>
                <c:pt idx="15">
                  <c:v>3.4558823529411766</c:v>
                </c:pt>
                <c:pt idx="16">
                  <c:v>3.4492753623188408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AB-4CC5-9E7D-D72C3AD19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08911199"/>
        <c:axId val="1704432783"/>
      </c:barChart>
      <c:catAx>
        <c:axId val="9089111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04432783"/>
        <c:crosses val="autoZero"/>
        <c:auto val="1"/>
        <c:lblAlgn val="ctr"/>
        <c:lblOffset val="100"/>
        <c:noMultiLvlLbl val="0"/>
      </c:catAx>
      <c:valAx>
        <c:axId val="170443278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0891119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'9'!$C$2</c:f>
              <c:strCache>
                <c:ptCount val="1"/>
                <c:pt idx="0">
                  <c:v>13. Institutda nazariy bilimlarni egallash va amaliy ko‘nikmalarni shakllantirish uchun yaratilgan ta’lim muhitidan qanchalik mamnunsiz?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CC2D-4934-A022-8FD64700513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C2D-4934-A022-8FD64700513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CC2D-4934-A022-8FD64700513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C2D-4934-A022-8FD64700513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CC2D-4934-A022-8FD64700513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C2D-4934-A022-8FD647005133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CC2D-4934-A022-8FD647005133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C2D-4934-A022-8FD64700513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C2D-4934-A022-8FD64700513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C2D-4934-A022-8FD647005133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C2D-4934-A022-8FD647005133}"/>
              </c:ext>
            </c:extLst>
          </c:dPt>
          <c:dPt>
            <c:idx val="1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CC2D-4934-A022-8FD647005133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C2D-4934-A022-8FD647005133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CC2D-4934-A022-8FD647005133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C2D-4934-A022-8FD647005133}"/>
              </c:ext>
            </c:extLst>
          </c:dPt>
          <c:dPt>
            <c:idx val="1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C2D-4934-A022-8FD647005133}"/>
              </c:ext>
            </c:extLst>
          </c:dPt>
          <c:dPt>
            <c:idx val="16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2D-4934-A022-8FD64700513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'9'!$A$3:$B$19</c:f>
              <c:strCache>
                <c:ptCount val="17"/>
                <c:pt idx="0">
                  <c:v>Radioelektronika </c:v>
                </c:pt>
                <c:pt idx="1">
                  <c:v>Qurilish materiallari  va konstruksiyalari </c:v>
                </c:pt>
                <c:pt idx="2">
                  <c:v>Yo'l muhandisligi</c:v>
                </c:pt>
                <c:pt idx="3">
                  <c:v>Arxitekturaviy loyihalash</c:v>
                </c:pt>
                <c:pt idx="4">
                  <c:v>Tabiiy tolalar va matoga ishlov berish </c:v>
                </c:pt>
                <c:pt idx="5">
                  <c:v>Transport vositalari muhandisligi</c:v>
                </c:pt>
                <c:pt idx="6">
                  <c:v>Komputer va dasturiy injiniring</c:v>
                </c:pt>
                <c:pt idx="7">
                  <c:v>Energetika va elektr texnologiyasi</c:v>
                </c:pt>
                <c:pt idx="8">
                  <c:v>Kimyo muhandisligi</c:v>
                </c:pt>
                <c:pt idx="9">
                  <c:v>Qurilish muhandisligi kafedrasi </c:v>
                </c:pt>
                <c:pt idx="10">
                  <c:v>Metrologiya va standartlashtirish</c:v>
                </c:pt>
                <c:pt idx="11">
                  <c:v>Transport logistikasi</c:v>
                </c:pt>
                <c:pt idx="12">
                  <c:v>Muhandislik kommunikatsiyalari</c:v>
                </c:pt>
                <c:pt idx="13">
                  <c:v>Iqtisodiyot va menejment</c:v>
                </c:pt>
                <c:pt idx="14">
                  <c:v>Ekologiya va atrof muhit muhofazasi</c:v>
                </c:pt>
                <c:pt idx="15">
                  <c:v>Qishloq xo'jalik va oziq-ovqat mahsulotlarini qayta ishlash</c:v>
                </c:pt>
                <c:pt idx="16">
                  <c:v>To‘qimachilik mahsulotlarini qayta ishlash</c:v>
                </c:pt>
              </c:strCache>
            </c:strRef>
          </c:cat>
          <c:val>
            <c:numRef>
              <c:f>'9'!$C$3:$C$19</c:f>
              <c:numCache>
                <c:formatCode>0.0</c:formatCode>
                <c:ptCount val="17"/>
                <c:pt idx="0">
                  <c:v>4.5714285714285712</c:v>
                </c:pt>
                <c:pt idx="1">
                  <c:v>4.5555555555555554</c:v>
                </c:pt>
                <c:pt idx="2">
                  <c:v>4.5</c:v>
                </c:pt>
                <c:pt idx="3">
                  <c:v>4.458333333333333</c:v>
                </c:pt>
                <c:pt idx="4">
                  <c:v>4.4285714285714288</c:v>
                </c:pt>
                <c:pt idx="5">
                  <c:v>4.3986486486486482</c:v>
                </c:pt>
                <c:pt idx="6">
                  <c:v>4.3977591036414561</c:v>
                </c:pt>
                <c:pt idx="7">
                  <c:v>4.3776223776223775</c:v>
                </c:pt>
                <c:pt idx="8">
                  <c:v>4.3382352941176467</c:v>
                </c:pt>
                <c:pt idx="9">
                  <c:v>4.330275229357798</c:v>
                </c:pt>
                <c:pt idx="10">
                  <c:v>4.2592592592592595</c:v>
                </c:pt>
                <c:pt idx="11">
                  <c:v>4.2531645569620249</c:v>
                </c:pt>
                <c:pt idx="12">
                  <c:v>4.1785714285714288</c:v>
                </c:pt>
                <c:pt idx="13">
                  <c:v>4.1208053691275168</c:v>
                </c:pt>
                <c:pt idx="14">
                  <c:v>3.9591836734693877</c:v>
                </c:pt>
                <c:pt idx="15">
                  <c:v>3.9315068493150687</c:v>
                </c:pt>
                <c:pt idx="16">
                  <c:v>3.8840579710144927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2D-4934-A022-8FD6470051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04662495"/>
        <c:axId val="916713279"/>
      </c:barChart>
      <c:catAx>
        <c:axId val="180466249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916713279"/>
        <c:crosses val="autoZero"/>
        <c:auto val="1"/>
        <c:lblAlgn val="ctr"/>
        <c:lblOffset val="100"/>
        <c:noMultiLvlLbl val="0"/>
      </c:catAx>
      <c:valAx>
        <c:axId val="91671327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0466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F5768B-B67C-4554-BA4F-09E30D97A6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1E499AC-2913-4DB5-9D61-B7D92DD3AB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B8EBF66-BB69-4DCE-ACB0-041BF23C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05A0CC-733C-4DBE-81A7-71CF47C1D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183155-92EC-45F5-9BDD-8CD85C92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288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3E35EE-2D39-4855-8A04-9E8C9E915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4B0F2-7C07-4DE2-B157-1F9B3E3BA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771D76-3593-472D-A6E4-F3AFFA544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FE7D16-9906-4524-BA23-F365580EA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DDF9A7-DB65-4D7B-A6A7-277177CF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521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21FBF4-021D-480C-ABAB-35A0DEDE9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FA6C36-33FC-46FF-B402-0E089B091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4D27C0-3D6D-4FCF-8B37-A4007093C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D85885F-0BF9-41B8-AC8D-C9CAEBA69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A5BD8D-A807-4053-9E08-838ED099C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65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339745-5EA1-440B-8127-E1870491D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501D29-A1C7-4100-8547-34F04D76BA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B490BE1-F19A-4562-A711-1A774F1C1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0DDBEBC-1A2B-4E4C-B8E3-7983D3085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3E1C14-5BD5-4D65-BE6D-E9F21E77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67CCA1-0A61-4CD6-9658-2C69D862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09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7A369-927C-4D10-ABAB-E5CA772E9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536B2E0-61C4-4D05-8983-BC0746C38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BA3277F-2BE5-4023-806A-58FF86988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78C45B6-BD97-4D83-A246-51CC5B49C4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42B0089-4F6D-4BA5-9295-64E800D023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E222006-799B-43BB-9044-870B8FF05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C7751B-F56A-4A2A-912B-556DEB400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3595460-DBEC-423E-A431-9EF83B8B9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33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FA0133-766B-48DE-8755-0CB597023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6ABE27-5603-4CD7-AD17-04609758A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EC8220C-A15A-4430-BC59-0242DE484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F0BD26-AEA2-4A65-9792-F0E86550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712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6CDB72-9EDA-4521-AB8F-2503E9CD2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F6F6E88-5381-4DD6-9DBF-15F8E83A4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4D1442-4171-449B-B72D-110E3504B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543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FBE34-6CE8-4AEA-9688-6EF45F05E5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F87E8E-B8ED-480B-AC0F-AD8FC636A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421D05-871A-4123-BFD8-0539C75F9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BF996BE-1AC4-4670-87E4-31EBC8809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1FE82F-87E3-4CA4-8EE9-BE0822FD9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F00EC1-A5CD-41CA-BF14-3BB1B68AC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99519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05802E-A205-4C10-927C-79D81ED00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5FF4EBD-CCCB-4465-BD63-D0AC433DC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555D83-1E77-4AEB-B566-0584582BE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5DBB3E7-B43A-4A21-B9FD-70ED7C739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04B01A-DF82-4E30-B140-3E9CC3C79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0776D1-C7B6-48FA-9819-4FDBA0AB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61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741648-5211-4AE8-AFCF-9FD39331C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C7A09A5-4A12-41BD-8A6E-DCD9CB272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86011F6-681F-4576-B590-9C4B87663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B2D73F-4344-4E8E-9162-B1027D9F4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D78F7D-8EAC-428D-8DCA-1554C5CB3F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076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A69E32D-0662-4823-B848-7926B0EF5A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ACC83E-B39F-488D-BA17-9569AD818E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A2712BE-70ED-4F65-BBC0-1A0FE3278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E3CB70-BEEF-48BC-9014-C59B04633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F412E3-A1BD-46F4-A4D0-2AF986385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026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47FC5E-C1B9-482D-8056-0C29E2462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6D54ABA-E226-447E-9485-74933B30E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82CA72-5CC8-4705-B515-5A59212F30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ACE9BE-3B11-4723-9AC4-5CBA327F3198}" type="datetimeFigureOut">
              <a:rPr lang="ru-RU" smtClean="0"/>
              <a:t>17.10.2026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E368EA-4E40-4597-A565-AECB37A53B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E146BB-E393-49DB-8CF9-C9E3CFE58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B0BE7-DFC7-4271-B3FD-C139D8060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7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CDEF581F-7B11-493A-86A3-962938B12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391" y="21534"/>
            <a:ext cx="11887200" cy="6678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nstitutimizda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taʼlim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sifatini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oshirish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oʻquv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jarayonlari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tashkiliy-boshqaruv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tizimini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yanada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takomillashtirish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maqsadida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oʻtkazilgan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soʻrovnoma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natijalarining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atroficha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tahlilini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eʼtiboringizga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havola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etamiz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u-RU" altLang="ru-R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Umumiy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maʼlumotlar</a:t>
            </a:r>
            <a:endParaRPr kumimoji="0" lang="ru-RU" altLang="ru-RU" sz="17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Ishtirok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etgan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respondentlar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Kunduzgi</a:t>
            </a:r>
            <a:r>
              <a:rPr kumimoji="0" lang="en-US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ta’lim</a:t>
            </a:r>
            <a:r>
              <a:rPr kumimoji="0" lang="en-US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shaklining</a:t>
            </a:r>
            <a:r>
              <a:rPr kumimoji="0" lang="en-US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1281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nafar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talaba</a:t>
            </a:r>
            <a:r>
              <a:rPr kumimoji="0" lang="en-US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Baholangan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kafedralar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soni</a:t>
            </a:r>
            <a:r>
              <a:rPr kumimoji="0" lang="ru-RU" altLang="ru-RU" sz="17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ru-RU" sz="24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kafedraga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tegishli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taʼlim</a:t>
            </a:r>
            <a:r>
              <a:rPr kumimoji="0" lang="ru-RU" altLang="ru-RU" sz="1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1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dasturlari</a:t>
            </a:r>
            <a:endParaRPr kumimoji="0" lang="en-US" alt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ru-RU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TAHLIL QILINGAN ASOSIY YOʻNALISHLAR (BLOKLAR)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z-Latn-UZ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I-BLOK. TAʼLIM DASTURINING MAZMUNI VA OʻQUV JARAYONI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z-Latn-UZ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Fanlarning mantiqiy bogʻliqligi: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Taʼlim dasturidagi fanlarning bir-birini toʻldirishi va mantiqiy ketma-ketlikda joylashganligi.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Mazmunning zamonaviyligi: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Fanlar boʻyicha berilayotgan bilimlarning sohadagi soʻnggi texnologiyalar va yangiliklarga mosligi.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Amaliy yoʻnaltirilganlik: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Dasturdagi amaliy mashgʻulotlarning nazariy bilimlarni mustahkamlash uchun yetarlilik darajasi.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Mustaqil taʼlim: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Mustaqil ish topshiriqlarining ijodiy fikrlashga va fanni chuqurroq oʻrganishga yordam berishi.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z-Latn-U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II-BLOK. TASHKILIY-BOSHQARUV JARAYONLARI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uz-Latn-UZ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Axborot-resurs taʼminoti: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Kutubxona va elektron resurslar bazasining fanlarni oʻzlashtirish uchun yetarliligi.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Dars jadvalining qulayligi: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Mashgʻulotlar grafikining talabalar uchun qulay va samarali taqsimlanganligi.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Moddiy-texnik baza: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Auditoriyalar va laboratoriya jihozlarining zamonaviy talablarga javob berishi.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Akademik maslahat: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Oʻquv jarayoni va fan tanlashda masʼul xodimlardan (tyutor, dekanat) oʻz vaqtida yordam olish imkoniyati.</a:t>
            </a: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III-BLOK. Ochiq savollar (Sifat tahlili va umumiy mamnunlik)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Dasturni maqbullashtirish: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Taʼlim dasturidan qaysi fanlarni chiqarib tashlash yoki mazmunini tubdan oʻzgartirish boʻyicha takliflar.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Mehnat bozori talablari: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Mehnat bozorida talab yuqori boʻlgan qaysi yangi fanlarni qoʻshish boʻyicha tavsiyalar.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Tashkiliy mulohazalar: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Oʻquv jarayonini tashkil etish boʻyicha qoʻshimcha fikr va takliflar.</a:t>
            </a:r>
          </a:p>
          <a:p>
            <a:pPr algn="just"/>
            <a:r>
              <a:rPr lang="uz-Latn-UZ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Taʼlim muhitidan mamnunlik:</a:t>
            </a:r>
            <a:r>
              <a:rPr lang="uz-Latn-UZ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Institutda nazariy bilimlarni egallash va amaliy koʻnikmalarni shakllantirish uchun yaratilgan taʼlim muhitidan mamnunlik darajasi.</a:t>
            </a:r>
            <a:endParaRPr kumimoji="0" lang="ru-RU" altLang="ru-RU" sz="1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040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6B8220C3-B27D-4FF9-BE81-2B6A67D0215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6266878"/>
              </p:ext>
            </p:extLst>
          </p:nvPr>
        </p:nvGraphicFramePr>
        <p:xfrm>
          <a:off x="314018" y="155916"/>
          <a:ext cx="11606738" cy="6546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4971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4468D1C4-FAD2-48A1-8586-E9D8440631A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7638665"/>
              </p:ext>
            </p:extLst>
          </p:nvPr>
        </p:nvGraphicFramePr>
        <p:xfrm>
          <a:off x="278235" y="179555"/>
          <a:ext cx="11634132" cy="6523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939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E5E8C464-E272-4C62-916A-9352135E08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5485568"/>
              </p:ext>
            </p:extLst>
          </p:nvPr>
        </p:nvGraphicFramePr>
        <p:xfrm>
          <a:off x="291839" y="136182"/>
          <a:ext cx="11653113" cy="6582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3591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CFCC4D7C-3E31-45CA-BF18-A101B04A2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9711477"/>
              </p:ext>
            </p:extLst>
          </p:nvPr>
        </p:nvGraphicFramePr>
        <p:xfrm>
          <a:off x="489284" y="132347"/>
          <a:ext cx="11426791" cy="6489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2705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CCFDA004-D349-435D-8463-C1B4E3018E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430114"/>
              </p:ext>
            </p:extLst>
          </p:nvPr>
        </p:nvGraphicFramePr>
        <p:xfrm>
          <a:off x="239026" y="141971"/>
          <a:ext cx="11754051" cy="6528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768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5630E4B9-50CC-49B2-AE81-BB425DD0FE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4672531"/>
              </p:ext>
            </p:extLst>
          </p:nvPr>
        </p:nvGraphicFramePr>
        <p:xfrm>
          <a:off x="354531" y="93846"/>
          <a:ext cx="11571170" cy="6595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8081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7F21D3E4-7BAD-42A3-A1A2-37DCD93DDC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2293270"/>
              </p:ext>
            </p:extLst>
          </p:nvPr>
        </p:nvGraphicFramePr>
        <p:xfrm>
          <a:off x="306405" y="132347"/>
          <a:ext cx="11648172" cy="6518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778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F5027FA0-D693-4172-AB49-43A709074D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4909461"/>
              </p:ext>
            </p:extLst>
          </p:nvPr>
        </p:nvGraphicFramePr>
        <p:xfrm>
          <a:off x="431532" y="161222"/>
          <a:ext cx="11484544" cy="6470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5517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9F7A5A7C-3F55-4E3B-9E7C-1B4329295B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0228548"/>
              </p:ext>
            </p:extLst>
          </p:nvPr>
        </p:nvGraphicFramePr>
        <p:xfrm>
          <a:off x="287152" y="190098"/>
          <a:ext cx="11657799" cy="6470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49807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360</Words>
  <Application>Microsoft Office PowerPoint</Application>
  <PresentationFormat>Широкоэкранный</PresentationFormat>
  <Paragraphs>33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PC</cp:lastModifiedBy>
  <cp:revision>27</cp:revision>
  <dcterms:created xsi:type="dcterms:W3CDTF">2026-10-02T10:20:05Z</dcterms:created>
  <dcterms:modified xsi:type="dcterms:W3CDTF">2026-10-17T11:43:31Z</dcterms:modified>
</cp:coreProperties>
</file>